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57" r:id="rId4"/>
    <p:sldId id="258" r:id="rId5"/>
    <p:sldId id="272" r:id="rId6"/>
    <p:sldId id="265" r:id="rId7"/>
    <p:sldId id="261" r:id="rId8"/>
    <p:sldId id="266" r:id="rId9"/>
    <p:sldId id="268" r:id="rId10"/>
    <p:sldId id="267" r:id="rId11"/>
    <p:sldId id="263" r:id="rId12"/>
    <p:sldId id="264" r:id="rId13"/>
    <p:sldId id="270" r:id="rId14"/>
    <p:sldId id="269" r:id="rId15"/>
    <p:sldId id="273" r:id="rId16"/>
    <p:sldId id="260"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6915" autoAdjust="0"/>
  </p:normalViewPr>
  <p:slideViewPr>
    <p:cSldViewPr>
      <p:cViewPr>
        <p:scale>
          <a:sx n="63" d="100"/>
          <a:sy n="63" d="100"/>
        </p:scale>
        <p:origin x="-110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75524934383203"/>
          <c:y val="1.2500000000000001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NASA budget</c:v>
                </c:pt>
              </c:strCache>
            </c:strRef>
          </c:tx>
          <c:cat>
            <c:strRef>
              <c:f>Sheet1!$A$2:$A$5</c:f>
              <c:strCache>
                <c:ptCount val="2"/>
                <c:pt idx="0">
                  <c:v>Original</c:v>
                </c:pt>
                <c:pt idx="1">
                  <c:v>Cuts allocated</c:v>
                </c:pt>
              </c:strCache>
            </c:strRef>
          </c:cat>
          <c:val>
            <c:numRef>
              <c:f>Sheet1!$B$2:$B$5</c:f>
              <c:numCache>
                <c:formatCode>General</c:formatCode>
                <c:ptCount val="4"/>
                <c:pt idx="0">
                  <c:v>99.7</c:v>
                </c:pt>
                <c:pt idx="1">
                  <c:v>1.3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2289041994750658"/>
          <c:y val="0.32866289370078738"/>
          <c:w val="0.27710970156508213"/>
          <c:h val="0.3807589937522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88C9E-BBA0-4FCA-B2FD-BA2D7FA80CD1}" type="datetimeFigureOut">
              <a:rPr lang="en-US" smtClean="0"/>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8D18F-8BA6-4743-936E-5BECBA3763C2}" type="slidenum">
              <a:rPr lang="en-US" smtClean="0"/>
              <a:t>‹#›</a:t>
            </a:fld>
            <a:endParaRPr lang="en-US"/>
          </a:p>
        </p:txBody>
      </p:sp>
    </p:spTree>
    <p:extLst>
      <p:ext uri="{BB962C8B-B14F-4D97-AF65-F5344CB8AC3E}">
        <p14:creationId xmlns:p14="http://schemas.microsoft.com/office/powerpoint/2010/main" val="360047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NASA" TargetMode="External"/><Relationship Id="rId3" Type="http://schemas.openxmlformats.org/officeDocument/2006/relationships/hyperlink" Target="http://www.nasa.gov/centers/johnson/pdf/584718main_Wings-ch2a-pgs11-31.pdf" TargetMode="External"/><Relationship Id="rId7" Type="http://schemas.openxmlformats.org/officeDocument/2006/relationships/hyperlink" Target="http://en.wikipedia.org/wiki/Space_Shuttle_thermal_protection_syste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Leading_edge" TargetMode="External"/><Relationship Id="rId5" Type="http://schemas.openxmlformats.org/officeDocument/2006/relationships/hyperlink" Target="http://en.wikipedia.org/wiki/Aerodynamic" TargetMode="External"/><Relationship Id="rId4" Type="http://schemas.openxmlformats.org/officeDocument/2006/relationships/hyperlink" Target="http://en.wikipedia.org/wiki/Space_Shuttle_external_tank"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sa.gov/mission_pages/hubble/main/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sa.gov/exploration/systems/mpcv/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ramifications of the continued cuts to NASA and similar science-driven programs cannot be quantified, but would surely manifest themselves in various negative ways in the future” –Jacob </a:t>
            </a:r>
            <a:r>
              <a:rPr lang="en-US" dirty="0" err="1" smtClean="0"/>
              <a:t>Lubman</a:t>
            </a:r>
            <a:endParaRPr lang="en-US" dirty="0" smtClean="0"/>
          </a:p>
          <a:p>
            <a:endParaRPr lang="en-US" dirty="0"/>
          </a:p>
        </p:txBody>
      </p:sp>
      <p:sp>
        <p:nvSpPr>
          <p:cNvPr id="4" name="Slide Number Placeholder 3"/>
          <p:cNvSpPr>
            <a:spLocks noGrp="1"/>
          </p:cNvSpPr>
          <p:nvPr>
            <p:ph type="sldNum" sz="quarter" idx="10"/>
          </p:nvPr>
        </p:nvSpPr>
        <p:spPr/>
        <p:txBody>
          <a:bodyPr/>
          <a:lstStyle/>
          <a:p>
            <a:fld id="{8058D18F-8BA6-4743-936E-5BECBA3763C2}" type="slidenum">
              <a:rPr lang="en-US" smtClean="0"/>
              <a:t>4</a:t>
            </a:fld>
            <a:endParaRPr lang="en-US"/>
          </a:p>
        </p:txBody>
      </p:sp>
    </p:spTree>
    <p:extLst>
      <p:ext uri="{BB962C8B-B14F-4D97-AF65-F5344CB8AC3E}">
        <p14:creationId xmlns:p14="http://schemas.microsoft.com/office/powerpoint/2010/main" val="31683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Flames are a good example. On Earth, flames have a teardrop shape caused by hot air rising in a gravitational field. On board a spaceship, however, flames break apart into little balls that move around like UFOs. They burn using almost no fuel--something researchers would like to replicate in gas-saving auto engines. One of the experiments on STS-107, called SOFBALL-2, will ignite some flame balls and measure their properties. Scientists hope to learn how they burn and what keeps them lit.</a:t>
            </a:r>
            <a:endParaRPr lang="en-US" dirty="0"/>
          </a:p>
        </p:txBody>
      </p:sp>
      <p:sp>
        <p:nvSpPr>
          <p:cNvPr id="4" name="Slide Number Placeholder 3"/>
          <p:cNvSpPr>
            <a:spLocks noGrp="1"/>
          </p:cNvSpPr>
          <p:nvPr>
            <p:ph type="sldNum" sz="quarter" idx="10"/>
          </p:nvPr>
        </p:nvSpPr>
        <p:spPr/>
        <p:txBody>
          <a:bodyPr/>
          <a:lstStyle/>
          <a:p>
            <a:fld id="{8058D18F-8BA6-4743-936E-5BECBA3763C2}" type="slidenum">
              <a:rPr lang="en-US" smtClean="0"/>
              <a:t>6</a:t>
            </a:fld>
            <a:endParaRPr lang="en-US"/>
          </a:p>
        </p:txBody>
      </p:sp>
    </p:spTree>
    <p:extLst>
      <p:ext uri="{BB962C8B-B14F-4D97-AF65-F5344CB8AC3E}">
        <p14:creationId xmlns:p14="http://schemas.microsoft.com/office/powerpoint/2010/main" val="216808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000000http://www.nasa.gov/centers/johnson/pdf/584718main_Wings-ch2a-pgs11-31.pdf</a:t>
            </a:r>
            <a:endParaRPr lang="en-US" dirty="0" smtClean="0"/>
          </a:p>
          <a:p>
            <a:r>
              <a:rPr lang="en-US" sz="1200" b="0" i="0" kern="1200" dirty="0" smtClean="0">
                <a:solidFill>
                  <a:schemeClr val="tx1"/>
                </a:solidFill>
                <a:effectLst/>
                <a:latin typeface="+mn-lt"/>
                <a:ea typeface="+mn-ea"/>
                <a:cs typeface="+mn-cs"/>
              </a:rPr>
              <a:t>The main cause of the explosion was the  failure of the aft joint seal in the right SRB due to the cold weather. A combustion gas leak through the right Solid Rocket Motor aft field joint initiated at or shortly after ignition eventually weakened and/or penetrated the External Tank initiating vehicle structural break-up and loss of the Space Shuttle Challenger during STS Mission 51-L.</a:t>
            </a:r>
          </a:p>
          <a:p>
            <a:r>
              <a:rPr lang="en-US" sz="1200" b="0" i="0" kern="1200" dirty="0" smtClean="0">
                <a:solidFill>
                  <a:schemeClr val="tx1"/>
                </a:solidFill>
                <a:effectLst/>
                <a:latin typeface="+mn-lt"/>
                <a:ea typeface="+mn-ea"/>
                <a:cs typeface="+mn-cs"/>
              </a:rPr>
              <a:t>The loss of </a:t>
            </a:r>
            <a:r>
              <a:rPr lang="en-US" sz="1200" b="0" i="1" kern="1200" dirty="0" smtClean="0">
                <a:solidFill>
                  <a:schemeClr val="tx1"/>
                </a:solidFill>
                <a:effectLst/>
                <a:latin typeface="+mn-lt"/>
                <a:ea typeface="+mn-ea"/>
                <a:cs typeface="+mn-cs"/>
              </a:rPr>
              <a:t>Columbia</a:t>
            </a:r>
            <a:r>
              <a:rPr lang="en-US" sz="1200" b="0" i="0" kern="1200" dirty="0" smtClean="0">
                <a:solidFill>
                  <a:schemeClr val="tx1"/>
                </a:solidFill>
                <a:effectLst/>
                <a:latin typeface="+mn-lt"/>
                <a:ea typeface="+mn-ea"/>
                <a:cs typeface="+mn-cs"/>
              </a:rPr>
              <a:t> was a result of damage sustained during launch when a piece of foam insulation the size of a small briefcase broke off from the </a:t>
            </a:r>
            <a:r>
              <a:rPr lang="en-US" sz="1200" b="0" i="0" u="none" strike="noStrike" kern="1200" dirty="0" smtClean="0">
                <a:solidFill>
                  <a:schemeClr val="tx1"/>
                </a:solidFill>
                <a:effectLst/>
                <a:latin typeface="+mn-lt"/>
                <a:ea typeface="+mn-ea"/>
                <a:cs typeface="+mn-cs"/>
                <a:hlinkClick r:id="rId4" tooltip="Space Shuttle external tank"/>
              </a:rPr>
              <a:t>Space Shuttle external tank</a:t>
            </a:r>
            <a:r>
              <a:rPr lang="en-US" sz="1200" b="0" i="0" kern="1200" dirty="0" smtClean="0">
                <a:solidFill>
                  <a:schemeClr val="tx1"/>
                </a:solidFill>
                <a:effectLst/>
                <a:latin typeface="+mn-lt"/>
                <a:ea typeface="+mn-ea"/>
                <a:cs typeface="+mn-cs"/>
              </a:rPr>
              <a:t>(the 'ET' main propellant tank) under the </a:t>
            </a:r>
            <a:r>
              <a:rPr lang="en-US" sz="1200" b="0" i="0" u="none" strike="noStrike" kern="1200" dirty="0" smtClean="0">
                <a:solidFill>
                  <a:schemeClr val="tx1"/>
                </a:solidFill>
                <a:effectLst/>
                <a:latin typeface="+mn-lt"/>
                <a:ea typeface="+mn-ea"/>
                <a:cs typeface="+mn-cs"/>
                <a:hlinkClick r:id="rId5" tooltip="Aerodynamic"/>
              </a:rPr>
              <a:t>aerodynamic</a:t>
            </a:r>
            <a:r>
              <a:rPr lang="en-US" sz="1200" b="0" i="0" kern="1200" dirty="0" smtClean="0">
                <a:solidFill>
                  <a:schemeClr val="tx1"/>
                </a:solidFill>
                <a:effectLst/>
                <a:latin typeface="+mn-lt"/>
                <a:ea typeface="+mn-ea"/>
                <a:cs typeface="+mn-cs"/>
              </a:rPr>
              <a:t> forces of launch. The debris struck the </a:t>
            </a:r>
            <a:r>
              <a:rPr lang="en-US" sz="1200" b="0" i="0" u="none" strike="noStrike" kern="1200" dirty="0" smtClean="0">
                <a:solidFill>
                  <a:schemeClr val="tx1"/>
                </a:solidFill>
                <a:effectLst/>
                <a:latin typeface="+mn-lt"/>
                <a:ea typeface="+mn-ea"/>
                <a:cs typeface="+mn-cs"/>
                <a:hlinkClick r:id="rId6" tooltip="Leading edge"/>
              </a:rPr>
              <a:t>leading edge</a:t>
            </a:r>
            <a:r>
              <a:rPr lang="en-US" sz="1200" b="0" i="0" kern="1200" dirty="0" smtClean="0">
                <a:solidFill>
                  <a:schemeClr val="tx1"/>
                </a:solidFill>
                <a:effectLst/>
                <a:latin typeface="+mn-lt"/>
                <a:ea typeface="+mn-ea"/>
                <a:cs typeface="+mn-cs"/>
              </a:rPr>
              <a:t> of the left wing, damaging the Shuttle's </a:t>
            </a:r>
            <a:r>
              <a:rPr lang="en-US" sz="1200" b="0" i="0" u="none" strike="noStrike" kern="1200" dirty="0" smtClean="0">
                <a:solidFill>
                  <a:schemeClr val="tx1"/>
                </a:solidFill>
                <a:effectLst/>
                <a:latin typeface="+mn-lt"/>
                <a:ea typeface="+mn-ea"/>
                <a:cs typeface="+mn-cs"/>
                <a:hlinkClick r:id="rId7" tooltip="Space Shuttle thermal protection system"/>
              </a:rPr>
              <a:t>thermal protection system (TPS)</a:t>
            </a:r>
            <a:r>
              <a:rPr lang="en-US" sz="1200" b="0" i="0" kern="1200" dirty="0" smtClean="0">
                <a:solidFill>
                  <a:schemeClr val="tx1"/>
                </a:solidFill>
                <a:effectLst/>
                <a:latin typeface="+mn-lt"/>
                <a:ea typeface="+mn-ea"/>
                <a:cs typeface="+mn-cs"/>
              </a:rPr>
              <a:t>, which shields it from the intense heat generated from atmospheric friction during re-entry. </a:t>
            </a:r>
            <a:r>
              <a:rPr lang="en-US" sz="1200" b="0" i="0" kern="1200" dirty="0" err="1" smtClean="0">
                <a:solidFill>
                  <a:schemeClr val="tx1"/>
                </a:solidFill>
                <a:effectLst/>
                <a:latin typeface="+mn-lt"/>
                <a:ea typeface="+mn-ea"/>
                <a:cs typeface="+mn-cs"/>
              </a:rPr>
              <a:t>While</a:t>
            </a:r>
            <a:r>
              <a:rPr lang="en-US" sz="1200" b="0" i="1" kern="1200" dirty="0" err="1" smtClean="0">
                <a:solidFill>
                  <a:schemeClr val="tx1"/>
                </a:solidFill>
                <a:effectLst/>
                <a:latin typeface="+mn-lt"/>
                <a:ea typeface="+mn-ea"/>
                <a:cs typeface="+mn-cs"/>
              </a:rPr>
              <a:t>Columbia</a:t>
            </a:r>
            <a:r>
              <a:rPr lang="en-US" sz="1200" b="0" i="0" kern="1200" dirty="0" smtClean="0">
                <a:solidFill>
                  <a:schemeClr val="tx1"/>
                </a:solidFill>
                <a:effectLst/>
                <a:latin typeface="+mn-lt"/>
                <a:ea typeface="+mn-ea"/>
                <a:cs typeface="+mn-cs"/>
              </a:rPr>
              <a:t> was still in orbit, some engineers suspected damage, but </a:t>
            </a:r>
            <a:r>
              <a:rPr lang="en-US" sz="1200" b="0" i="0" u="none" strike="noStrike" kern="1200" dirty="0" err="1" smtClean="0">
                <a:solidFill>
                  <a:schemeClr val="tx1"/>
                </a:solidFill>
                <a:effectLst/>
                <a:latin typeface="+mn-lt"/>
                <a:ea typeface="+mn-ea"/>
                <a:cs typeface="+mn-cs"/>
                <a:hlinkClick r:id="rId8" tooltip="NASA"/>
              </a:rPr>
              <a:t>NASA</a:t>
            </a:r>
            <a:r>
              <a:rPr lang="en-US" sz="1200" b="0" i="0" kern="1200" dirty="0" err="1" smtClean="0">
                <a:solidFill>
                  <a:schemeClr val="tx1"/>
                </a:solidFill>
                <a:effectLst/>
                <a:latin typeface="+mn-lt"/>
                <a:ea typeface="+mn-ea"/>
                <a:cs typeface="+mn-cs"/>
              </a:rPr>
              <a:t>managers</a:t>
            </a:r>
            <a:r>
              <a:rPr lang="en-US" sz="1200" b="0" i="0" kern="1200" dirty="0" smtClean="0">
                <a:solidFill>
                  <a:schemeClr val="tx1"/>
                </a:solidFill>
                <a:effectLst/>
                <a:latin typeface="+mn-lt"/>
                <a:ea typeface="+mn-ea"/>
                <a:cs typeface="+mn-cs"/>
              </a:rPr>
              <a:t> limited the investigation, on the grounds that little could be done even if problems were found.</a:t>
            </a:r>
            <a:endParaRPr lang="en-US" dirty="0"/>
          </a:p>
        </p:txBody>
      </p:sp>
      <p:sp>
        <p:nvSpPr>
          <p:cNvPr id="4" name="Slide Number Placeholder 3"/>
          <p:cNvSpPr>
            <a:spLocks noGrp="1"/>
          </p:cNvSpPr>
          <p:nvPr>
            <p:ph type="sldNum" sz="quarter" idx="10"/>
          </p:nvPr>
        </p:nvSpPr>
        <p:spPr/>
        <p:txBody>
          <a:bodyPr/>
          <a:lstStyle/>
          <a:p>
            <a:fld id="{8058D18F-8BA6-4743-936E-5BECBA3763C2}" type="slidenum">
              <a:rPr lang="en-US" smtClean="0"/>
              <a:t>9</a:t>
            </a:fld>
            <a:endParaRPr lang="en-US"/>
          </a:p>
        </p:txBody>
      </p:sp>
    </p:spTree>
    <p:extLst>
      <p:ext uri="{BB962C8B-B14F-4D97-AF65-F5344CB8AC3E}">
        <p14:creationId xmlns:p14="http://schemas.microsoft.com/office/powerpoint/2010/main" val="28748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http://www.nasa.gov/mission_pages/hubble/main/index.html</a:t>
            </a:r>
            <a:endParaRPr lang="en-US" dirty="0"/>
          </a:p>
        </p:txBody>
      </p:sp>
      <p:sp>
        <p:nvSpPr>
          <p:cNvPr id="4" name="Slide Number Placeholder 3"/>
          <p:cNvSpPr>
            <a:spLocks noGrp="1"/>
          </p:cNvSpPr>
          <p:nvPr>
            <p:ph type="sldNum" sz="quarter" idx="10"/>
          </p:nvPr>
        </p:nvSpPr>
        <p:spPr/>
        <p:txBody>
          <a:bodyPr/>
          <a:lstStyle/>
          <a:p>
            <a:fld id="{8058D18F-8BA6-4743-936E-5BECBA3763C2}" type="slidenum">
              <a:rPr lang="en-US" smtClean="0"/>
              <a:t>10</a:t>
            </a:fld>
            <a:endParaRPr lang="en-US"/>
          </a:p>
        </p:txBody>
      </p:sp>
    </p:spTree>
    <p:extLst>
      <p:ext uri="{BB962C8B-B14F-4D97-AF65-F5344CB8AC3E}">
        <p14:creationId xmlns:p14="http://schemas.microsoft.com/office/powerpoint/2010/main" val="322575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http://www.nasa.gov/exploration/systems/mpcv/index.html</a:t>
            </a:r>
            <a:endParaRPr lang="en-US" dirty="0"/>
          </a:p>
        </p:txBody>
      </p:sp>
      <p:sp>
        <p:nvSpPr>
          <p:cNvPr id="4" name="Slide Number Placeholder 3"/>
          <p:cNvSpPr>
            <a:spLocks noGrp="1"/>
          </p:cNvSpPr>
          <p:nvPr>
            <p:ph type="sldNum" sz="quarter" idx="10"/>
          </p:nvPr>
        </p:nvSpPr>
        <p:spPr/>
        <p:txBody>
          <a:bodyPr/>
          <a:lstStyle/>
          <a:p>
            <a:fld id="{8058D18F-8BA6-4743-936E-5BECBA3763C2}" type="slidenum">
              <a:rPr lang="en-US" smtClean="0"/>
              <a:t>12</a:t>
            </a:fld>
            <a:endParaRPr lang="en-US"/>
          </a:p>
        </p:txBody>
      </p:sp>
    </p:spTree>
    <p:extLst>
      <p:ext uri="{BB962C8B-B14F-4D97-AF65-F5344CB8AC3E}">
        <p14:creationId xmlns:p14="http://schemas.microsoft.com/office/powerpoint/2010/main" val="361792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49917-72BD-4E9F-BE79-6D59C3CE4383}"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29770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9917-72BD-4E9F-BE79-6D59C3CE4383}"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187121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9917-72BD-4E9F-BE79-6D59C3CE4383}"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162624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49917-72BD-4E9F-BE79-6D59C3CE4383}"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125966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49917-72BD-4E9F-BE79-6D59C3CE4383}" type="datetimeFigureOut">
              <a:rPr lang="en-US" smtClean="0"/>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241017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49917-72BD-4E9F-BE79-6D59C3CE4383}" type="datetimeFigureOut">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343029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49917-72BD-4E9F-BE79-6D59C3CE4383}" type="datetimeFigureOut">
              <a:rPr lang="en-US" smtClean="0"/>
              <a:t>11/28/2011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374678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9917-72BD-4E9F-BE79-6D59C3CE4383}" type="datetimeFigureOut">
              <a:rPr lang="en-US" smtClean="0"/>
              <a:t>11/28/2011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271914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9917-72BD-4E9F-BE79-6D59C3CE4383}" type="datetimeFigureOut">
              <a:rPr lang="en-US" smtClean="0"/>
              <a:t>11/28/2011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52085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9917-72BD-4E9F-BE79-6D59C3CE4383}" type="datetimeFigureOut">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38821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49917-72BD-4E9F-BE79-6D59C3CE4383}" type="datetimeFigureOut">
              <a:rPr lang="en-US" smtClean="0"/>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FBC52-F137-4BFF-8399-63435F714BC0}" type="slidenum">
              <a:rPr lang="en-US" smtClean="0"/>
              <a:t>‹#›</a:t>
            </a:fld>
            <a:endParaRPr lang="en-US"/>
          </a:p>
        </p:txBody>
      </p:sp>
    </p:spTree>
    <p:extLst>
      <p:ext uri="{BB962C8B-B14F-4D97-AF65-F5344CB8AC3E}">
        <p14:creationId xmlns:p14="http://schemas.microsoft.com/office/powerpoint/2010/main" val="30299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49917-72BD-4E9F-BE79-6D59C3CE4383}" type="datetimeFigureOut">
              <a:rPr lang="en-US" smtClean="0"/>
              <a:t>11/28/2011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FBC52-F137-4BFF-8399-63435F714BC0}" type="slidenum">
              <a:rPr lang="en-US" smtClean="0"/>
              <a:t>‹#›</a:t>
            </a:fld>
            <a:endParaRPr lang="en-US"/>
          </a:p>
        </p:txBody>
      </p:sp>
    </p:spTree>
    <p:extLst>
      <p:ext uri="{BB962C8B-B14F-4D97-AF65-F5344CB8AC3E}">
        <p14:creationId xmlns:p14="http://schemas.microsoft.com/office/powerpoint/2010/main" val="324880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www.youtube.com/v/RQhNZENMG1o?version=3&amp;hl=en_US&amp;rel=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s.gsfc.nasa.gov/ses_data_2008/080603_Bearden.ppt" TargetMode="External"/><Relationship Id="rId2" Type="http://schemas.openxmlformats.org/officeDocument/2006/relationships/hyperlink" Target="http://www.nasa.gov/about/whats_next.html" TargetMode="External"/><Relationship Id="rId1" Type="http://schemas.openxmlformats.org/officeDocument/2006/relationships/slideLayout" Target="../slideLayouts/slideLayout2.xml"/><Relationship Id="rId6" Type="http://schemas.openxmlformats.org/officeDocument/2006/relationships/hyperlink" Target="http://ti.arc.nasa.gov/m/project/neo/pdf/NEO_feasibility.pdf" TargetMode="External"/><Relationship Id="rId5" Type="http://schemas.openxmlformats.org/officeDocument/2006/relationships/hyperlink" Target="http://library.thinkquest.org/29033/history/history.htm" TargetMode="External"/><Relationship Id="rId4" Type="http://schemas.openxmlformats.org/officeDocument/2006/relationships/hyperlink" Target="http://www.thedaonline.com/opinion/cuts-in-nasa-funding-a-step-in-the-wrong-direction-for-us-1.2530184#.Tpz3O96ImU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www.youtube.com/v/j4JOjcDFtBE?version=3&amp;hl=en_US&amp;rel=0"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Cutting the space shuttle budget:</a:t>
            </a:r>
            <a:br>
              <a:rPr lang="en-US" dirty="0" smtClean="0"/>
            </a:br>
            <a:r>
              <a:rPr lang="en-US" dirty="0" smtClean="0"/>
              <a:t>an end to an era</a:t>
            </a:r>
            <a:endParaRPr lang="en-US" dirty="0"/>
          </a:p>
        </p:txBody>
      </p:sp>
      <p:sp>
        <p:nvSpPr>
          <p:cNvPr id="3" name="Subtitle 2"/>
          <p:cNvSpPr>
            <a:spLocks noGrp="1"/>
          </p:cNvSpPr>
          <p:nvPr>
            <p:ph type="subTitle" idx="1"/>
          </p:nvPr>
        </p:nvSpPr>
        <p:spPr/>
        <p:txBody>
          <a:bodyPr/>
          <a:lstStyle/>
          <a:p>
            <a:r>
              <a:rPr lang="en-US" dirty="0" smtClean="0"/>
              <a:t>Chelsea Pence</a:t>
            </a:r>
            <a:endParaRPr lang="en-US" dirty="0"/>
          </a:p>
        </p:txBody>
      </p:sp>
    </p:spTree>
    <p:extLst>
      <p:ext uri="{BB962C8B-B14F-4D97-AF65-F5344CB8AC3E}">
        <p14:creationId xmlns:p14="http://schemas.microsoft.com/office/powerpoint/2010/main" val="223357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Hubble</a:t>
            </a:r>
            <a:endParaRPr lang="en-US" dirty="0"/>
          </a:p>
        </p:txBody>
      </p:sp>
      <p:sp>
        <p:nvSpPr>
          <p:cNvPr id="3" name="Content Placeholder 2"/>
          <p:cNvSpPr>
            <a:spLocks noGrp="1"/>
          </p:cNvSpPr>
          <p:nvPr>
            <p:ph idx="1"/>
          </p:nvPr>
        </p:nvSpPr>
        <p:spPr/>
        <p:txBody>
          <a:bodyPr/>
          <a:lstStyle/>
          <a:p>
            <a:r>
              <a:rPr lang="en-US" dirty="0" smtClean="0"/>
              <a:t>13.7 billion years old</a:t>
            </a:r>
          </a:p>
          <a:p>
            <a:r>
              <a:rPr lang="en-US" dirty="0" smtClean="0"/>
              <a:t>Nearly all galaxies may harbor supermassive black holes</a:t>
            </a:r>
          </a:p>
          <a:p>
            <a:r>
              <a:rPr lang="en-US" dirty="0" smtClean="0"/>
              <a:t>How planets form </a:t>
            </a:r>
            <a:r>
              <a:rPr lang="en-US" dirty="0" err="1" smtClean="0"/>
              <a:t>Extrasolar</a:t>
            </a:r>
            <a:r>
              <a:rPr lang="en-US" dirty="0" smtClean="0"/>
              <a:t> Organic matter</a:t>
            </a:r>
          </a:p>
          <a:p>
            <a:r>
              <a:rPr lang="en-US" dirty="0" smtClean="0"/>
              <a:t>Dark Energy</a:t>
            </a:r>
          </a:p>
          <a:p>
            <a:r>
              <a:rPr lang="en-US" dirty="0" smtClean="0"/>
              <a:t>Plutonian moons</a:t>
            </a:r>
            <a:endParaRPr lang="en-US" dirty="0"/>
          </a:p>
        </p:txBody>
      </p:sp>
    </p:spTree>
    <p:extLst>
      <p:ext uri="{BB962C8B-B14F-4D97-AF65-F5344CB8AC3E}">
        <p14:creationId xmlns:p14="http://schemas.microsoft.com/office/powerpoint/2010/main" val="3562580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Constellations Program</a:t>
            </a:r>
            <a:endParaRPr lang="en-US" dirty="0"/>
          </a:p>
        </p:txBody>
      </p:sp>
      <p:sp>
        <p:nvSpPr>
          <p:cNvPr id="3" name="Content Placeholder 2"/>
          <p:cNvSpPr>
            <a:spLocks noGrp="1"/>
          </p:cNvSpPr>
          <p:nvPr>
            <p:ph idx="1"/>
          </p:nvPr>
        </p:nvSpPr>
        <p:spPr/>
        <p:txBody>
          <a:bodyPr/>
          <a:lstStyle/>
          <a:p>
            <a:r>
              <a:rPr lang="en-US" dirty="0" smtClean="0"/>
              <a:t>Consists of Ares, Orion, and Altair space vehicles. </a:t>
            </a:r>
          </a:p>
          <a:p>
            <a:r>
              <a:rPr lang="en-US" dirty="0" smtClean="0"/>
              <a:t>Incorporates new engineering technology and new innovative space suit technology.</a:t>
            </a:r>
            <a:endParaRPr lang="en-US" dirty="0"/>
          </a:p>
        </p:txBody>
      </p:sp>
      <p:pic>
        <p:nvPicPr>
          <p:cNvPr id="6146" name="Picture 2" descr="File:Constellation logo whit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86389"/>
            <a:ext cx="3048000" cy="266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466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19150"/>
            <a:ext cx="8229600" cy="1143000"/>
          </a:xfrm>
        </p:spPr>
        <p:txBody>
          <a:bodyPr/>
          <a:lstStyle/>
          <a:p>
            <a:r>
              <a:rPr lang="en-US" dirty="0" smtClean="0"/>
              <a:t>Orion</a:t>
            </a:r>
            <a:endParaRPr lang="en-US" dirty="0"/>
          </a:p>
        </p:txBody>
      </p:sp>
      <p:sp>
        <p:nvSpPr>
          <p:cNvPr id="3" name="Content Placeholder 2"/>
          <p:cNvSpPr>
            <a:spLocks noGrp="1"/>
          </p:cNvSpPr>
          <p:nvPr>
            <p:ph idx="1"/>
          </p:nvPr>
        </p:nvSpPr>
        <p:spPr>
          <a:xfrm>
            <a:off x="445742" y="2320005"/>
            <a:ext cx="8229600" cy="4525963"/>
          </a:xfrm>
        </p:spPr>
        <p:txBody>
          <a:bodyPr/>
          <a:lstStyle/>
          <a:p>
            <a:r>
              <a:rPr lang="en-US" dirty="0" smtClean="0"/>
              <a:t>Multi-purpose crew vehicle</a:t>
            </a:r>
          </a:p>
          <a:p>
            <a:r>
              <a:rPr lang="en-US" dirty="0" smtClean="0"/>
              <a:t>“Provides our nation with an affordable solution for multiple mission capability by continuing the NASA-industry team’s technology innovations and spacecraft”</a:t>
            </a:r>
          </a:p>
          <a:p>
            <a:r>
              <a:rPr lang="en-US" dirty="0" smtClean="0"/>
              <a:t>Leading Edge Design and Engineering</a:t>
            </a:r>
            <a:endParaRPr lang="en-US" dirty="0"/>
          </a:p>
        </p:txBody>
      </p:sp>
      <p:pic>
        <p:nvPicPr>
          <p:cNvPr id="7170" name="Picture 2" descr="File:Orion Ground Test Article (G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81000"/>
            <a:ext cx="3036542"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67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733425"/>
            <a:ext cx="72009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536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nasa.gov/images/content/546015main_timeline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50276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44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upload.wikimedia.org/wikipedia/commons/f/f1/Mars_mis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8229600" cy="564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72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Funding</a:t>
            </a:r>
            <a:endParaRPr lang="en-US" dirty="0"/>
          </a:p>
        </p:txBody>
      </p:sp>
      <p:sp>
        <p:nvSpPr>
          <p:cNvPr id="3" name="Content Placeholder 2"/>
          <p:cNvSpPr>
            <a:spLocks noGrp="1"/>
          </p:cNvSpPr>
          <p:nvPr>
            <p:ph idx="1"/>
          </p:nvPr>
        </p:nvSpPr>
        <p:spPr/>
        <p:txBody>
          <a:bodyPr/>
          <a:lstStyle/>
          <a:p>
            <a:r>
              <a:rPr lang="en-US" dirty="0" smtClean="0"/>
              <a:t>Commercial Crew Development </a:t>
            </a:r>
          </a:p>
          <a:p>
            <a:pPr marL="0" indent="0">
              <a:buNone/>
            </a:pPr>
            <a:r>
              <a:rPr lang="en-US" dirty="0" smtClean="0"/>
              <a:t> $50 million to private sectors from NASA</a:t>
            </a:r>
          </a:p>
          <a:p>
            <a:r>
              <a:rPr lang="en-US" dirty="0" smtClean="0"/>
              <a:t>Boeing $1.8M</a:t>
            </a:r>
          </a:p>
          <a:p>
            <a:r>
              <a:rPr lang="en-US" dirty="0" smtClean="0"/>
              <a:t>UNA $6.7M</a:t>
            </a:r>
          </a:p>
          <a:p>
            <a:r>
              <a:rPr lang="en-US" dirty="0" smtClean="0"/>
              <a:t>Blue origin $3.7M</a:t>
            </a:r>
          </a:p>
          <a:p>
            <a:r>
              <a:rPr lang="en-US" dirty="0" smtClean="0"/>
              <a:t>Paragon Space $1.4M</a:t>
            </a:r>
          </a:p>
          <a:p>
            <a:r>
              <a:rPr lang="en-US" dirty="0" smtClean="0"/>
              <a:t>Sierra Nevada $20M</a:t>
            </a:r>
          </a:p>
        </p:txBody>
      </p:sp>
    </p:spTree>
    <p:extLst>
      <p:ext uri="{BB962C8B-B14F-4D97-AF65-F5344CB8AC3E}">
        <p14:creationId xmlns:p14="http://schemas.microsoft.com/office/powerpoint/2010/main" val="76980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229600" cy="1143000"/>
          </a:xfrm>
        </p:spPr>
        <p:txBody>
          <a:bodyPr>
            <a:normAutofit fontScale="90000"/>
          </a:bodyPr>
          <a:lstStyle/>
          <a:p>
            <a:r>
              <a:rPr lang="en-US" dirty="0"/>
              <a:t>http://www.youtube.com/watch?v=RQhNZENMG1o</a:t>
            </a:r>
            <a:br>
              <a:rPr lang="en-US" dirty="0"/>
            </a:br>
            <a:endParaRPr lang="en-US" dirty="0"/>
          </a:p>
        </p:txBody>
      </p:sp>
      <p:sp>
        <p:nvSpPr>
          <p:cNvPr id="3" name="Content Placeholder 2"/>
          <p:cNvSpPr>
            <a:spLocks noGrp="1"/>
          </p:cNvSpPr>
          <p:nvPr>
            <p:ph idx="1"/>
          </p:nvPr>
        </p:nvSpPr>
        <p:spPr>
          <a:xfrm>
            <a:off x="457200" y="571500"/>
            <a:ext cx="8229600" cy="4525963"/>
          </a:xfrm>
        </p:spPr>
        <p:txBody>
          <a:bodyPr/>
          <a:lstStyle/>
          <a:p>
            <a:pPr marL="0" indent="0">
              <a:buNone/>
            </a:pPr>
            <a:r>
              <a:rPr lang="en-US" dirty="0" smtClean="0"/>
              <a:t>Neil </a:t>
            </a:r>
            <a:r>
              <a:rPr lang="en-US" dirty="0" err="1" smtClean="0"/>
              <a:t>deGrasse</a:t>
            </a:r>
            <a:r>
              <a:rPr lang="en-US" dirty="0" smtClean="0"/>
              <a:t> Tyson:</a:t>
            </a:r>
            <a:endParaRPr lang="en-US" dirty="0"/>
          </a:p>
        </p:txBody>
      </p:sp>
      <p:pic>
        <p:nvPicPr>
          <p:cNvPr id="4" name="RQhNZENMG1o?version=3&amp;hl=en_US&amp;rel=0"/>
          <p:cNvPicPr>
            <a:picLocks noRot="1" noChangeAspect="1"/>
          </p:cNvPicPr>
          <p:nvPr>
            <a:videoFile r:link="rId1"/>
          </p:nvPr>
        </p:nvPicPr>
        <p:blipFill>
          <a:blip r:embed="rId3"/>
          <a:stretch>
            <a:fillRect/>
          </a:stretch>
        </p:blipFill>
        <p:spPr>
          <a:xfrm>
            <a:off x="3048000" y="1828800"/>
            <a:ext cx="3048000" cy="2286000"/>
          </a:xfrm>
          <a:prstGeom prst="rect">
            <a:avLst/>
          </a:prstGeom>
        </p:spPr>
      </p:pic>
    </p:spTree>
    <p:extLst>
      <p:ext uri="{BB962C8B-B14F-4D97-AF65-F5344CB8AC3E}">
        <p14:creationId xmlns:p14="http://schemas.microsoft.com/office/powerpoint/2010/main" val="6132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esources</a:t>
            </a:r>
            <a:endParaRPr lang="en-US" dirty="0"/>
          </a:p>
        </p:txBody>
      </p:sp>
      <p:sp>
        <p:nvSpPr>
          <p:cNvPr id="3" name="Content Placeholder 2"/>
          <p:cNvSpPr>
            <a:spLocks noGrp="1"/>
          </p:cNvSpPr>
          <p:nvPr>
            <p:ph idx="1"/>
          </p:nvPr>
        </p:nvSpPr>
        <p:spPr/>
        <p:txBody>
          <a:bodyPr>
            <a:normAutofit fontScale="25000" lnSpcReduction="20000"/>
          </a:bodyPr>
          <a:lstStyle/>
          <a:p>
            <a:r>
              <a:rPr lang="en-US" sz="4800" dirty="0" err="1"/>
              <a:t>Brusso</a:t>
            </a:r>
            <a:r>
              <a:rPr lang="en-US" sz="4800" dirty="0"/>
              <a:t>, C.. (2011, October). FIRST CONTACT: SCIENTIFIC BREAKTHROUGHS IN THE HUNT FOR LIFE BEYOND EARTH </a:t>
            </a:r>
            <a:r>
              <a:rPr lang="en-US" sz="4800" i="1" dirty="0"/>
              <a:t>Ad Astra,</a:t>
            </a:r>
            <a:r>
              <a:rPr lang="en-US" sz="4800" dirty="0"/>
              <a:t> </a:t>
            </a:r>
            <a:r>
              <a:rPr lang="en-US" sz="4800" i="1" dirty="0"/>
              <a:t>23</a:t>
            </a:r>
            <a:r>
              <a:rPr lang="en-US" sz="4800" dirty="0"/>
              <a:t>(3), 49.  Retrieved October 17, 2011, from Research Library. (Document ID: 2429453371).</a:t>
            </a:r>
          </a:p>
          <a:p>
            <a:r>
              <a:rPr lang="en-US" sz="4800" dirty="0"/>
              <a:t> </a:t>
            </a:r>
          </a:p>
          <a:p>
            <a:r>
              <a:rPr lang="en-US" sz="4800" dirty="0"/>
              <a:t>Curtin, N. P., &amp; United States. (1992). NASA Budget: Potential shortfalls in funding NASA’s 5-	year plan: statement of Neal P. Curtin, Director of Planning</a:t>
            </a:r>
            <a:r>
              <a:rPr lang="en-US" sz="4800" i="1" dirty="0"/>
              <a:t> </a:t>
            </a:r>
            <a:r>
              <a:rPr lang="en-US" sz="4800" dirty="0"/>
              <a:t>and Reporting, National 	Security and International Affairs Division, before the Subcommittee on Science, 	Technology, and Space, Committee on Commerce, Science, and Transportation, United 	States Senate. Washington, D.C.: U.S. General Accounting Office.</a:t>
            </a:r>
          </a:p>
          <a:p>
            <a:r>
              <a:rPr lang="en-US" sz="4800" dirty="0"/>
              <a:t> </a:t>
            </a:r>
          </a:p>
          <a:p>
            <a:r>
              <a:rPr lang="en-US" sz="4800" dirty="0"/>
              <a:t>Wilson, J. (2011, September 15).  What’s next for NASA? Retrieved from 	</a:t>
            </a:r>
            <a:r>
              <a:rPr lang="en-US" sz="4800" u="sng" dirty="0">
                <a:hlinkClick r:id="rId2"/>
              </a:rPr>
              <a:t>http://www.nasa.gov/about/whats_next.html</a:t>
            </a:r>
            <a:endParaRPr lang="en-US" sz="4800" dirty="0"/>
          </a:p>
          <a:p>
            <a:r>
              <a:rPr lang="en-US" sz="4800" dirty="0"/>
              <a:t> </a:t>
            </a:r>
          </a:p>
          <a:p>
            <a:r>
              <a:rPr lang="en-US" sz="4800" dirty="0"/>
              <a:t>Bearden, D. (2008, June 3).  Perspectives on NASA mission cost and schedule performance trends. Retrieved from </a:t>
            </a:r>
            <a:r>
              <a:rPr lang="en-US" sz="4800" u="sng" dirty="0">
                <a:hlinkClick r:id="rId3"/>
              </a:rPr>
              <a:t>http://ses.gsfc.nasa.gov/ses_data_2008/080603_Bearden.ppt</a:t>
            </a:r>
            <a:r>
              <a:rPr lang="en-US" sz="4800" dirty="0"/>
              <a:t> </a:t>
            </a:r>
          </a:p>
          <a:p>
            <a:r>
              <a:rPr lang="en-US" sz="4800" dirty="0"/>
              <a:t> </a:t>
            </a:r>
          </a:p>
          <a:p>
            <a:r>
              <a:rPr lang="en-US" sz="4800" dirty="0" err="1"/>
              <a:t>Lubman</a:t>
            </a:r>
            <a:r>
              <a:rPr lang="en-US" sz="4800" dirty="0"/>
              <a:t>, J., (2011, July 19). Cuts in NASA funding a step in the wrong direction for US. The Daily </a:t>
            </a:r>
            <a:r>
              <a:rPr lang="en-US" sz="4800" dirty="0" err="1"/>
              <a:t>Atheneaum</a:t>
            </a:r>
            <a:r>
              <a:rPr lang="en-US" sz="4800" dirty="0"/>
              <a:t>. Retrieved from </a:t>
            </a:r>
            <a:r>
              <a:rPr lang="en-US" sz="4800" u="sng" dirty="0">
                <a:hlinkClick r:id="rId4"/>
              </a:rPr>
              <a:t>http://www.thedaonline.com/opinion/cuts-in-nasa-funding-a-step-in-the-wrong-direction-for-us-1.2530184#.Tpz3O96ImU9</a:t>
            </a:r>
            <a:r>
              <a:rPr lang="en-US" sz="4800" dirty="0"/>
              <a:t>.</a:t>
            </a:r>
          </a:p>
          <a:p>
            <a:r>
              <a:rPr lang="en-US" sz="4800" dirty="0"/>
              <a:t> </a:t>
            </a:r>
          </a:p>
          <a:p>
            <a:r>
              <a:rPr lang="en-US" sz="4800" dirty="0"/>
              <a:t>Anonymous., (2008, August) The history of astronomy. Oracle Education. Retrieved from </a:t>
            </a:r>
            <a:r>
              <a:rPr lang="en-US" sz="4800" u="sng" dirty="0">
                <a:hlinkClick r:id="rId5"/>
              </a:rPr>
              <a:t>http://library.thinkquest.org/29033/history/history.htm</a:t>
            </a:r>
            <a:endParaRPr lang="en-US" sz="4800" dirty="0"/>
          </a:p>
          <a:p>
            <a:r>
              <a:rPr lang="en-US" sz="4800" dirty="0"/>
              <a:t> </a:t>
            </a:r>
          </a:p>
          <a:p>
            <a:r>
              <a:rPr lang="en-US" sz="4800" dirty="0"/>
              <a:t>Landis, R., </a:t>
            </a:r>
            <a:r>
              <a:rPr lang="en-US" sz="4800" dirty="0" err="1"/>
              <a:t>Korsmeyer</a:t>
            </a:r>
            <a:r>
              <a:rPr lang="en-US" sz="4800" dirty="0"/>
              <a:t>, D., </a:t>
            </a:r>
            <a:r>
              <a:rPr lang="en-US" sz="4800" dirty="0" err="1"/>
              <a:t>Abell</a:t>
            </a:r>
            <a:r>
              <a:rPr lang="en-US" sz="4800" dirty="0"/>
              <a:t>, P., &amp; </a:t>
            </a:r>
            <a:r>
              <a:rPr lang="en-US" sz="4800" dirty="0" err="1"/>
              <a:t>Adamo</a:t>
            </a:r>
            <a:r>
              <a:rPr lang="en-US" sz="4800" dirty="0"/>
              <a:t>, D. (2008).  A piloted Orion flight to a near-earth 	object: a feasibility study. Retrieved from </a:t>
            </a:r>
            <a:r>
              <a:rPr lang="en-US" sz="4800" u="sng" dirty="0">
                <a:hlinkClick r:id="rId6"/>
              </a:rPr>
              <a:t>http://ti.arc.nasa.gov/m/project/neo/pdf/NEO_feasibility.pdf</a:t>
            </a:r>
            <a:endParaRPr lang="en-US" sz="4800" dirty="0"/>
          </a:p>
          <a:p>
            <a:r>
              <a:rPr lang="en-US" sz="4800" dirty="0"/>
              <a:t> </a:t>
            </a:r>
          </a:p>
          <a:p>
            <a:r>
              <a:rPr lang="en-US" sz="4800" dirty="0"/>
              <a:t>Netting, Ruth. "Science that can't be done on Earth." Nasa.gov. NASA, April 6, 2011. Web. 21 Nov 2011. &lt;http://science.nasa.gov/science-news/science-at-nasa/2003/16jan_sts107/&gt;.</a:t>
            </a:r>
          </a:p>
          <a:p>
            <a:endParaRPr lang="en-US" dirty="0"/>
          </a:p>
        </p:txBody>
      </p:sp>
    </p:spTree>
    <p:extLst>
      <p:ext uri="{BB962C8B-B14F-4D97-AF65-F5344CB8AC3E}">
        <p14:creationId xmlns:p14="http://schemas.microsoft.com/office/powerpoint/2010/main" val="2012773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4525963"/>
          </a:xfrm>
        </p:spPr>
        <p:txBody>
          <a:bodyPr/>
          <a:lstStyle/>
          <a:p>
            <a:r>
              <a:rPr lang="en-US" dirty="0" smtClean="0"/>
              <a:t>National Aeronautics Space Administration (formerly NACA)</a:t>
            </a:r>
          </a:p>
          <a:p>
            <a:r>
              <a:rPr lang="en-US" dirty="0" smtClean="0"/>
              <a:t>Was founded July 29, 1958</a:t>
            </a:r>
          </a:p>
          <a:p>
            <a:r>
              <a:rPr lang="en-US" dirty="0" smtClean="0"/>
              <a:t>Attempt at rivaling the Soviet space program</a:t>
            </a:r>
          </a:p>
          <a:p>
            <a:r>
              <a:rPr lang="en-US" dirty="0" smtClean="0"/>
              <a:t>Space Shuttle Program</a:t>
            </a:r>
          </a:p>
          <a:p>
            <a:endParaRPr lang="en-US" dirty="0"/>
          </a:p>
        </p:txBody>
      </p:sp>
      <p:pic>
        <p:nvPicPr>
          <p:cNvPr id="2050" name="Picture 2" descr="File:NASA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87312"/>
            <a:ext cx="28575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19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Cuts</a:t>
            </a:r>
            <a:endParaRPr lang="en-US" dirty="0"/>
          </a:p>
        </p:txBody>
      </p:sp>
      <p:sp>
        <p:nvSpPr>
          <p:cNvPr id="3" name="Content Placeholder 2"/>
          <p:cNvSpPr>
            <a:spLocks noGrp="1"/>
          </p:cNvSpPr>
          <p:nvPr>
            <p:ph idx="1"/>
          </p:nvPr>
        </p:nvSpPr>
        <p:spPr>
          <a:xfrm>
            <a:off x="381000" y="1676400"/>
            <a:ext cx="8229600" cy="3001963"/>
          </a:xfrm>
        </p:spPr>
        <p:txBody>
          <a:bodyPr/>
          <a:lstStyle/>
          <a:p>
            <a:r>
              <a:rPr lang="en-US" dirty="0" smtClean="0"/>
              <a:t>$241 million in 2011.</a:t>
            </a:r>
          </a:p>
          <a:p>
            <a:r>
              <a:rPr lang="en-US" dirty="0" smtClean="0"/>
              <a:t>Cuts the budget in about 1.3%</a:t>
            </a:r>
          </a:p>
          <a:p>
            <a:r>
              <a:rPr lang="en-US" dirty="0" smtClean="0"/>
              <a:t>$18.72 billion down to $18.48 billion.</a:t>
            </a:r>
          </a:p>
          <a:p>
            <a:pPr marL="0" indent="0">
              <a:buNone/>
            </a:pPr>
            <a:r>
              <a:rPr lang="en-US" i="1" dirty="0" smtClean="0"/>
              <a:t>That doesn’t seem like much…</a:t>
            </a:r>
            <a:endParaRPr lang="en-US" i="1" dirty="0"/>
          </a:p>
        </p:txBody>
      </p:sp>
      <p:graphicFrame>
        <p:nvGraphicFramePr>
          <p:cNvPr id="4" name="Chart 3"/>
          <p:cNvGraphicFramePr/>
          <p:nvPr>
            <p:extLst>
              <p:ext uri="{D42A27DB-BD31-4B8C-83A1-F6EECF244321}">
                <p14:modId xmlns:p14="http://schemas.microsoft.com/office/powerpoint/2010/main" val="622051590"/>
              </p:ext>
            </p:extLst>
          </p:nvPr>
        </p:nvGraphicFramePr>
        <p:xfrm>
          <a:off x="1828800" y="4267200"/>
          <a:ext cx="4114800" cy="2576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253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still available at NASA?</a:t>
            </a:r>
            <a:endParaRPr lang="en-US" dirty="0"/>
          </a:p>
        </p:txBody>
      </p:sp>
      <p:sp>
        <p:nvSpPr>
          <p:cNvPr id="3" name="Content Placeholder 2"/>
          <p:cNvSpPr>
            <a:spLocks noGrp="1"/>
          </p:cNvSpPr>
          <p:nvPr>
            <p:ph idx="1"/>
          </p:nvPr>
        </p:nvSpPr>
        <p:spPr>
          <a:xfrm>
            <a:off x="457200" y="1600201"/>
            <a:ext cx="8382000" cy="2438399"/>
          </a:xfrm>
        </p:spPr>
        <p:txBody>
          <a:bodyPr>
            <a:normAutofit fontScale="77500" lnSpcReduction="20000"/>
          </a:bodyPr>
          <a:lstStyle/>
          <a:p>
            <a:r>
              <a:rPr lang="en-US" dirty="0" smtClean="0"/>
              <a:t>$3.8 billion for </a:t>
            </a:r>
            <a:r>
              <a:rPr lang="en-US" b="1" dirty="0" smtClean="0"/>
              <a:t>exploration programs</a:t>
            </a:r>
          </a:p>
          <a:p>
            <a:r>
              <a:rPr lang="en-US" dirty="0" smtClean="0"/>
              <a:t>$1.2 billion for building a </a:t>
            </a:r>
            <a:r>
              <a:rPr lang="en-US" b="1" i="1" dirty="0" smtClean="0"/>
              <a:t>multipurpose crew vehicle</a:t>
            </a:r>
          </a:p>
          <a:p>
            <a:r>
              <a:rPr lang="en-US" dirty="0" smtClean="0"/>
              <a:t>$1.8 billion for a </a:t>
            </a:r>
            <a:r>
              <a:rPr lang="en-US" b="1" dirty="0" smtClean="0"/>
              <a:t>heavy- rocket</a:t>
            </a:r>
          </a:p>
          <a:p>
            <a:endParaRPr lang="en-US" dirty="0"/>
          </a:p>
          <a:p>
            <a:pPr marL="0" indent="0">
              <a:buNone/>
            </a:pPr>
            <a:r>
              <a:rPr lang="en-US" dirty="0" smtClean="0"/>
              <a:t>The James Webb </a:t>
            </a:r>
            <a:br>
              <a:rPr lang="en-US" dirty="0" smtClean="0"/>
            </a:br>
            <a:r>
              <a:rPr lang="en-US" dirty="0" smtClean="0"/>
              <a:t>Space Telescope</a:t>
            </a:r>
          </a:p>
        </p:txBody>
      </p:sp>
      <p:pic>
        <p:nvPicPr>
          <p:cNvPr id="3074" name="Picture 2" descr="http://www.jwst.nasa.gov/images2/ead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650" y="2971800"/>
            <a:ext cx="5339033" cy="354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60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a:t>"The leaked internal E-mail fails to provide the contextual framework for my remarks, and my support for the administration's policies. Administration policy is to retire the space shuttle in 2010 and purchase crew transport from Russia until Ares and Orion are available. </a:t>
            </a:r>
            <a:r>
              <a:rPr lang="en-US" dirty="0" smtClean="0"/>
              <a:t>“</a:t>
            </a:r>
            <a:endParaRPr lang="en-US" dirty="0"/>
          </a:p>
          <a:p>
            <a:pPr marL="0" indent="0">
              <a:buNone/>
            </a:pPr>
            <a:r>
              <a:rPr lang="en-US" dirty="0"/>
              <a:t>—Michael D. </a:t>
            </a:r>
            <a:r>
              <a:rPr lang="en-US" dirty="0" smtClean="0"/>
              <a:t>Griffin</a:t>
            </a:r>
          </a:p>
          <a:p>
            <a:pPr marL="0" indent="0">
              <a:buNone/>
            </a:pPr>
            <a:r>
              <a:rPr lang="en-US" dirty="0" smtClean="0"/>
              <a:t>September 7, 2008</a:t>
            </a:r>
            <a:endParaRPr lang="en-US" dirty="0"/>
          </a:p>
        </p:txBody>
      </p:sp>
    </p:spTree>
    <p:extLst>
      <p:ext uri="{BB962C8B-B14F-4D97-AF65-F5344CB8AC3E}">
        <p14:creationId xmlns:p14="http://schemas.microsoft.com/office/powerpoint/2010/main" val="79241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Why we should explore space….</a:t>
            </a:r>
            <a:endParaRPr lang="en-US" dirty="0"/>
          </a:p>
        </p:txBody>
      </p:sp>
      <p:sp>
        <p:nvSpPr>
          <p:cNvPr id="3" name="Content Placeholder 2"/>
          <p:cNvSpPr>
            <a:spLocks noGrp="1"/>
          </p:cNvSpPr>
          <p:nvPr>
            <p:ph idx="1"/>
          </p:nvPr>
        </p:nvSpPr>
        <p:spPr>
          <a:xfrm>
            <a:off x="457200" y="1219201"/>
            <a:ext cx="8229600" cy="2743199"/>
          </a:xfrm>
        </p:spPr>
        <p:txBody>
          <a:bodyPr>
            <a:normAutofit fontScale="92500"/>
          </a:bodyPr>
          <a:lstStyle/>
          <a:p>
            <a:r>
              <a:rPr lang="en-US" dirty="0" smtClean="0"/>
              <a:t>The Earth is finite</a:t>
            </a:r>
          </a:p>
          <a:p>
            <a:r>
              <a:rPr lang="en-US" dirty="0" smtClean="0"/>
              <a:t>Knowledge is the core to being a human</a:t>
            </a:r>
          </a:p>
          <a:p>
            <a:r>
              <a:rPr lang="en-US" dirty="0" smtClean="0"/>
              <a:t>Although we are capable of creating vacuum chambers, we cannot mimic space entirely.</a:t>
            </a:r>
            <a:endParaRPr lang="en-US" dirty="0"/>
          </a:p>
        </p:txBody>
      </p:sp>
      <p:pic>
        <p:nvPicPr>
          <p:cNvPr id="1026" name="Picture 2" descr="http://www.firstscience.com/SITE/IMAGES/ARTICLES/flame/flameballs_me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73676"/>
            <a:ext cx="19050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irstscience.com/SITE/IMAGES/ARTICLES/flame/comparis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08323"/>
            <a:ext cx="2514600" cy="217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02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Accomplishments of the Space Shuttle Program</a:t>
            </a:r>
            <a:endParaRPr lang="en-US" dirty="0"/>
          </a:p>
        </p:txBody>
      </p:sp>
      <p:sp>
        <p:nvSpPr>
          <p:cNvPr id="3" name="Content Placeholder 2"/>
          <p:cNvSpPr>
            <a:spLocks noGrp="1"/>
          </p:cNvSpPr>
          <p:nvPr>
            <p:ph idx="1"/>
          </p:nvPr>
        </p:nvSpPr>
        <p:spPr>
          <a:xfrm>
            <a:off x="457200" y="2362200"/>
            <a:ext cx="4724400" cy="3200400"/>
          </a:xfrm>
        </p:spPr>
        <p:txBody>
          <a:bodyPr>
            <a:noAutofit/>
          </a:bodyPr>
          <a:lstStyle/>
          <a:p>
            <a:r>
              <a:rPr lang="en-US" sz="2800" dirty="0" smtClean="0">
                <a:latin typeface="Arial"/>
              </a:rPr>
              <a:t>Spacelab missions</a:t>
            </a:r>
          </a:p>
          <a:p>
            <a:r>
              <a:rPr lang="en-US" sz="2800" dirty="0" smtClean="0">
                <a:latin typeface="Arial"/>
              </a:rPr>
              <a:t>Mir and International Space Station</a:t>
            </a:r>
          </a:p>
          <a:p>
            <a:r>
              <a:rPr lang="en-US" sz="2800" dirty="0" smtClean="0">
                <a:latin typeface="Arial"/>
              </a:rPr>
              <a:t>Hubble Space Telescope</a:t>
            </a:r>
          </a:p>
          <a:p>
            <a:r>
              <a:rPr lang="en-US" sz="2800" dirty="0" smtClean="0">
                <a:latin typeface="Arial"/>
              </a:rPr>
              <a:t>Manned experiments in low Earth orbit</a:t>
            </a:r>
            <a:endParaRPr lang="en-US" sz="2800" dirty="0">
              <a:latin typeface="Arial"/>
            </a:endParaRPr>
          </a:p>
          <a:p>
            <a:endParaRPr lang="en-US" sz="28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a:p>
            <a:pPr marL="0" indent="0">
              <a:buNone/>
            </a:pPr>
            <a:endParaRPr lang="en-US" sz="1600" dirty="0">
              <a:latin typeface="Arial"/>
            </a:endParaRPr>
          </a:p>
          <a:p>
            <a:pPr marL="0" indent="0">
              <a:buNone/>
            </a:pPr>
            <a:endParaRPr lang="en-US" sz="1600" b="0" i="0" dirty="0" smtClean="0">
              <a:effectLst/>
              <a:latin typeface="Arial"/>
            </a:endParaRPr>
          </a:p>
        </p:txBody>
      </p:sp>
      <p:pic>
        <p:nvPicPr>
          <p:cNvPr id="4098" name="Picture 2" descr="File:Buzz salutes the U.S. 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14600"/>
            <a:ext cx="3169567"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746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1343" y="1269145"/>
            <a:ext cx="4762500" cy="5509200"/>
          </a:xfrm>
          <a:prstGeom prst="rect">
            <a:avLst/>
          </a:prstGeom>
          <a:noFill/>
        </p:spPr>
        <p:txBody>
          <a:bodyPr wrap="square" rtlCol="0">
            <a:spAutoFit/>
          </a:bodyPr>
          <a:lstStyle/>
          <a:p>
            <a:r>
              <a:rPr lang="en-US" sz="3200" dirty="0" smtClean="0"/>
              <a:t>NASA’s Great Observatories</a:t>
            </a:r>
          </a:p>
          <a:p>
            <a:endParaRPr lang="en-US" sz="3200" dirty="0"/>
          </a:p>
          <a:p>
            <a:pPr marL="457200" indent="-457200">
              <a:buFont typeface="Arial" pitchFamily="34" charset="0"/>
              <a:buChar char="•"/>
            </a:pPr>
            <a:r>
              <a:rPr lang="en-US" sz="3200" dirty="0" smtClean="0"/>
              <a:t>Hubble Space Telescope</a:t>
            </a:r>
          </a:p>
          <a:p>
            <a:pPr marL="457200" indent="-457200">
              <a:buFont typeface="Arial" pitchFamily="34" charset="0"/>
              <a:buChar char="•"/>
            </a:pPr>
            <a:r>
              <a:rPr lang="en-US" sz="3200" dirty="0" smtClean="0"/>
              <a:t>Compton Gamma Ray Observatory</a:t>
            </a:r>
          </a:p>
          <a:p>
            <a:pPr marL="457200" indent="-457200">
              <a:buFont typeface="Arial" pitchFamily="34" charset="0"/>
              <a:buChar char="•"/>
            </a:pPr>
            <a:r>
              <a:rPr lang="en-US" sz="3200" dirty="0" smtClean="0"/>
              <a:t>Chandra X-ray Observatory</a:t>
            </a:r>
          </a:p>
          <a:p>
            <a:pPr marL="457200" indent="-457200">
              <a:buFont typeface="Arial" pitchFamily="34" charset="0"/>
              <a:buChar char="•"/>
            </a:pPr>
            <a:r>
              <a:rPr lang="en-US" sz="3200" dirty="0" smtClean="0"/>
              <a:t>Spitzer Space Telescope</a:t>
            </a:r>
            <a:endParaRPr lang="en-US" sz="3200" dirty="0"/>
          </a:p>
        </p:txBody>
      </p:sp>
      <p:sp>
        <p:nvSpPr>
          <p:cNvPr id="2" name="TextBox 1"/>
          <p:cNvSpPr txBox="1"/>
          <p:nvPr/>
        </p:nvSpPr>
        <p:spPr>
          <a:xfrm>
            <a:off x="495300" y="438148"/>
            <a:ext cx="8610600" cy="830997"/>
          </a:xfrm>
          <a:prstGeom prst="rect">
            <a:avLst/>
          </a:prstGeom>
          <a:noFill/>
        </p:spPr>
        <p:txBody>
          <a:bodyPr wrap="square" rtlCol="0">
            <a:spAutoFit/>
          </a:bodyPr>
          <a:lstStyle/>
          <a:p>
            <a:r>
              <a:rPr lang="en-US" sz="4800" dirty="0" smtClean="0"/>
              <a:t>Major Scientific Discoveries</a:t>
            </a:r>
            <a:endParaRPr lang="en-US" sz="4800" dirty="0"/>
          </a:p>
        </p:txBody>
      </p:sp>
      <p:pic>
        <p:nvPicPr>
          <p:cNvPr id="5122" name="Picture 2" descr="File:STS-37 Compton Gamma Ray Observatory deploy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165" y="4724400"/>
            <a:ext cx="1736269" cy="16763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Chandra X-ray Observatory inside the Space Shuttle payload b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68839"/>
            <a:ext cx="1993143" cy="299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81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Shuttle accidents</a:t>
            </a:r>
            <a:endParaRPr lang="en-US" dirty="0"/>
          </a:p>
        </p:txBody>
      </p:sp>
      <p:sp>
        <p:nvSpPr>
          <p:cNvPr id="3" name="Content Placeholder 2"/>
          <p:cNvSpPr>
            <a:spLocks noGrp="1"/>
          </p:cNvSpPr>
          <p:nvPr>
            <p:ph idx="1"/>
          </p:nvPr>
        </p:nvSpPr>
        <p:spPr/>
        <p:txBody>
          <a:bodyPr/>
          <a:lstStyle/>
          <a:p>
            <a:r>
              <a:rPr lang="en-US" dirty="0" smtClean="0"/>
              <a:t>Challenger</a:t>
            </a:r>
          </a:p>
          <a:p>
            <a:r>
              <a:rPr lang="en-US" dirty="0" smtClean="0"/>
              <a:t>Columbia  </a:t>
            </a:r>
            <a:endParaRPr lang="en-US" dirty="0"/>
          </a:p>
        </p:txBody>
      </p:sp>
      <p:pic>
        <p:nvPicPr>
          <p:cNvPr id="4" name="j4JOjcDFtBE?version=3&amp;hl=en_US&amp;rel=0"/>
          <p:cNvPicPr>
            <a:picLocks noRot="1" noChangeAspect="1"/>
          </p:cNvPicPr>
          <p:nvPr>
            <a:videoFile r:link="rId1"/>
          </p:nvPr>
        </p:nvPicPr>
        <p:blipFill>
          <a:blip r:embed="rId4"/>
          <a:stretch>
            <a:fillRect/>
          </a:stretch>
        </p:blipFill>
        <p:spPr>
          <a:xfrm>
            <a:off x="4114800" y="1752600"/>
            <a:ext cx="3048000" cy="2286000"/>
          </a:xfrm>
          <a:prstGeom prst="rect">
            <a:avLst/>
          </a:prstGeom>
        </p:spPr>
      </p:pic>
    </p:spTree>
    <p:extLst>
      <p:ext uri="{BB962C8B-B14F-4D97-AF65-F5344CB8AC3E}">
        <p14:creationId xmlns:p14="http://schemas.microsoft.com/office/powerpoint/2010/main" val="18763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6771</TotalTime>
  <Words>500</Words>
  <Application>Microsoft Office PowerPoint</Application>
  <PresentationFormat>On-screen Show (4:3)</PresentationFormat>
  <Paragraphs>140</Paragraphs>
  <Slides>18</Slides>
  <Notes>5</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Cutting the space shuttle budget: an end to an era</vt:lpstr>
      <vt:lpstr>PowerPoint Presentation</vt:lpstr>
      <vt:lpstr>Budget Cuts</vt:lpstr>
      <vt:lpstr>What is still available at NASA?</vt:lpstr>
      <vt:lpstr>PowerPoint Presentation</vt:lpstr>
      <vt:lpstr>Why we should explore space….</vt:lpstr>
      <vt:lpstr>Accomplishments of the Space Shuttle Program</vt:lpstr>
      <vt:lpstr>PowerPoint Presentation</vt:lpstr>
      <vt:lpstr>Shuttle accidents</vt:lpstr>
      <vt:lpstr>Hubble</vt:lpstr>
      <vt:lpstr>The Constellations Program</vt:lpstr>
      <vt:lpstr>Orion</vt:lpstr>
      <vt:lpstr>PowerPoint Presentation</vt:lpstr>
      <vt:lpstr>PowerPoint Presentation</vt:lpstr>
      <vt:lpstr>PowerPoint Presentation</vt:lpstr>
      <vt:lpstr>Alternate Funding</vt:lpstr>
      <vt:lpstr>http://www.youtube.com/watch?v=RQhNZENMG1o </vt:lpstr>
      <vt:lpstr>Resources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Cutting the space shuttle budget: an end to an era</dc:title>
  <dc:creator>Chelsea</dc:creator>
  <cp:lastModifiedBy>Library Services</cp:lastModifiedBy>
  <cp:revision>38</cp:revision>
  <dcterms:created xsi:type="dcterms:W3CDTF">2011-10-22T22:10:04Z</dcterms:created>
  <dcterms:modified xsi:type="dcterms:W3CDTF">2011-11-28T22:50:47Z</dcterms:modified>
</cp:coreProperties>
</file>